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2" r:id="rId3"/>
    <p:sldId id="287" r:id="rId4"/>
    <p:sldId id="258" r:id="rId5"/>
    <p:sldId id="259" r:id="rId6"/>
    <p:sldId id="264" r:id="rId7"/>
    <p:sldId id="263" r:id="rId8"/>
    <p:sldId id="270" r:id="rId9"/>
    <p:sldId id="268" r:id="rId10"/>
    <p:sldId id="271" r:id="rId11"/>
    <p:sldId id="309" r:id="rId12"/>
    <p:sldId id="275" r:id="rId13"/>
    <p:sldId id="273" r:id="rId14"/>
    <p:sldId id="310" r:id="rId15"/>
    <p:sldId id="276" r:id="rId16"/>
    <p:sldId id="316" r:id="rId17"/>
    <p:sldId id="279" r:id="rId18"/>
    <p:sldId id="317" r:id="rId19"/>
    <p:sldId id="288" r:id="rId20"/>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微软雅黑" panose="020B0503020204020204" pitchFamily="34" charset="-122"/>
      <p:regular r:id="rId30"/>
    </p:embeddedFont>
    <p:embeddedFont>
      <p:font typeface="微软雅黑 Light" panose="020B0502040204020203" pitchFamily="34" charset="-122"/>
      <p:regular r:id="rId31"/>
    </p:embeddedFont>
    <p:embeddedFont>
      <p:font typeface="黑体" panose="02010609060101010101" charset="-122"/>
      <p:regular r:id="rId32"/>
    </p:embeddedFont>
    <p:embeddedFont>
      <p:font typeface="等线 Light" panose="02010600030101010101" charset="-122"/>
      <p:regular r:id="rId33"/>
    </p:embeddedFont>
    <p:embeddedFont>
      <p:font typeface="等线" panose="02010600030101010101" charset="-122"/>
      <p:regular r:id="rId34"/>
    </p:embeddedFont>
  </p:embeddedFontLst>
  <p:custDataLst>
    <p:tags r:id="rId35"/>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AC00"/>
    <a:srgbClr val="E74E3E"/>
    <a:srgbClr val="01ACBE"/>
    <a:srgbClr val="F6F7F9"/>
    <a:srgbClr val="666666"/>
    <a:srgbClr val="029BAB"/>
    <a:srgbClr val="F1F1F1"/>
    <a:srgbClr val="B12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107" d="100"/>
          <a:sy n="107" d="100"/>
        </p:scale>
        <p:origin x="-102" y="-156"/>
      </p:cViewPr>
      <p:guideLst>
        <p:guide orient="horz" pos="2183"/>
        <p:guide pos="6316"/>
        <p:guide pos="13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2.xml"/><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2A5327FC-BCE3-4688-8B6D-09877B787148}" type="slidenum">
              <a:rPr lang="zh-CN" altLang="zh-CN"/>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DF3C2372-0927-4873-B8A4-B1D1E29C1CB7}" type="slidenum">
              <a:rPr lang="zh-CN" altLang="zh-CN"/>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B0AF8DC-20F2-49BF-B11F-C9CC37C7D9B1}" type="slidenum">
              <a:rPr lang="zh-CN" altLang="zh-CN"/>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42709B58-56B3-4178-9362-3D2C0DE1C8E5}" type="slidenum">
              <a:rPr lang="zh-CN" altLang="zh-CN"/>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18377B6D-DA5A-4A4A-938E-EC746120D683}" type="slidenum">
              <a:rPr lang="zh-CN" altLang="zh-CN"/>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FC434E84-DC47-4397-9C71-76D417FEE279}" type="slidenum">
              <a:rPr lang="zh-CN" altLang="zh-CN"/>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1312956C-7FEA-40D4-A52F-3B10A3F3B2FE}" type="slidenum">
              <a:rPr lang="zh-CN" altLang="zh-CN"/>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D65E9D22-6518-4407-8075-776B9724C325}" type="slidenum">
              <a:rPr lang="zh-CN" altLang="zh-CN"/>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D1964BFD-7A44-408A-B9EC-85BC150BAB6A}" type="slidenum">
              <a:rPr lang="zh-CN" altLang="zh-CN"/>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EB8F28E-EED8-4729-918D-2FDEE53838F3}" type="slidenum">
              <a:rPr lang="zh-CN" altLang="zh-CN"/>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2E0B5488-F59C-4D31-A337-337F2354E7A1}"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65500DD5-F7F3-419B-A00F-B1F475D9CB56}" type="slidenum">
              <a:rPr lang="zh-CN" altLang="zh-CN"/>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329565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 name="椭圆 99"/>
          <p:cNvSpPr/>
          <p:nvPr/>
        </p:nvSpPr>
        <p:spPr>
          <a:xfrm>
            <a:off x="4734939" y="2694939"/>
            <a:ext cx="1310909" cy="1310909"/>
          </a:xfrm>
          <a:prstGeom prst="ellipse">
            <a:avLst/>
          </a:prstGeom>
          <a:solidFill>
            <a:srgbClr val="F1F1F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毕</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2" name="椭圆 101"/>
          <p:cNvSpPr/>
          <p:nvPr/>
        </p:nvSpPr>
        <p:spPr>
          <a:xfrm>
            <a:off x="6138412"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业</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3" name="椭圆 102"/>
          <p:cNvSpPr/>
          <p:nvPr/>
        </p:nvSpPr>
        <p:spPr>
          <a:xfrm>
            <a:off x="7541885"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答</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4" name="椭圆 103"/>
          <p:cNvSpPr/>
          <p:nvPr/>
        </p:nvSpPr>
        <p:spPr>
          <a:xfrm>
            <a:off x="8945358"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辩</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7" name="圆角矩形 106"/>
          <p:cNvSpPr/>
          <p:nvPr/>
        </p:nvSpPr>
        <p:spPr>
          <a:xfrm>
            <a:off x="4871864" y="4537327"/>
            <a:ext cx="5184576" cy="619865"/>
          </a:xfrm>
          <a:prstGeom prst="roundRect">
            <a:avLst>
              <a:gd name="adj" fmla="val 50000"/>
            </a:avLst>
          </a:prstGeom>
          <a:solidFill>
            <a:srgbClr val="01ACBE"/>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smtClean="0">
                <a:latin typeface="微软雅黑 Light" panose="020B0502040204020203" pitchFamily="34" charset="-122"/>
                <a:ea typeface="微软雅黑 Light" panose="020B0502040204020203" pitchFamily="34" charset="-122"/>
              </a:rPr>
              <a:t>答辩人</a:t>
            </a:r>
            <a:r>
              <a:rPr lang="zh-CN" altLang="en-US" sz="2400" dirty="0">
                <a:latin typeface="微软雅黑 Light" panose="020B0502040204020203" pitchFamily="34" charset="-122"/>
                <a:ea typeface="微软雅黑 Light" panose="020B0502040204020203" pitchFamily="34" charset="-122"/>
              </a:rPr>
              <a:t>：何越辉  指导老师：梁飞</a:t>
            </a:r>
            <a:r>
              <a:rPr lang="zh-CN" altLang="en-US" sz="2400" dirty="0">
                <a:latin typeface="微软雅黑 Light" panose="020B0502040204020203" pitchFamily="34" charset="-122"/>
                <a:ea typeface="微软雅黑 Light" panose="020B0502040204020203" pitchFamily="34" charset="-122"/>
              </a:rPr>
              <a:t>燕</a:t>
            </a:r>
            <a:endParaRPr lang="zh-CN" altLang="en-US" sz="2400" dirty="0">
              <a:latin typeface="微软雅黑 Light" panose="020B0502040204020203" pitchFamily="34" charset="-122"/>
              <a:ea typeface="微软雅黑 Light" panose="020B0502040204020203" pitchFamily="34" charset="-122"/>
            </a:endParaRPr>
          </a:p>
        </p:txBody>
      </p:sp>
      <p:pic>
        <p:nvPicPr>
          <p:cNvPr id="61443" name="图片 2" descr="3ff0420e24d9908543f03ee7c071edb"/>
          <p:cNvPicPr>
            <a:picLocks noChangeAspect="1"/>
          </p:cNvPicPr>
          <p:nvPr/>
        </p:nvPicPr>
        <p:blipFill>
          <a:blip r:embed="rId1"/>
          <a:stretch>
            <a:fillRect/>
          </a:stretch>
        </p:blipFill>
        <p:spPr>
          <a:xfrm>
            <a:off x="3935413" y="476885"/>
            <a:ext cx="7116762" cy="1746250"/>
          </a:xfrm>
          <a:prstGeom prst="rect">
            <a:avLst/>
          </a:prstGeom>
          <a:noFill/>
          <a:ln w="9525">
            <a:noFill/>
          </a:ln>
        </p:spPr>
      </p:pic>
      <p:sp>
        <p:nvSpPr>
          <p:cNvPr id="2" name="文本框 1"/>
          <p:cNvSpPr txBox="1"/>
          <p:nvPr/>
        </p:nvSpPr>
        <p:spPr>
          <a:xfrm>
            <a:off x="119380" y="476885"/>
            <a:ext cx="3738880" cy="521970"/>
          </a:xfrm>
          <a:prstGeom prst="rect">
            <a:avLst/>
          </a:prstGeom>
          <a:noFill/>
        </p:spPr>
        <p:txBody>
          <a:bodyPr wrap="none" rtlCol="0">
            <a:spAutoFit/>
          </a:bodyPr>
          <a:p>
            <a:r>
              <a:rPr lang="zh-CN" altLang="en-US" sz="2800">
                <a:latin typeface="黑体" panose="02010609060101010101" charset="-122"/>
                <a:ea typeface="黑体" panose="02010609060101010101" charset="-122"/>
              </a:rPr>
              <a:t>人工智能与大数据学院</a:t>
            </a:r>
            <a:endParaRPr lang="zh-CN" altLang="en-US" sz="2800">
              <a:latin typeface="黑体" panose="02010609060101010101" charset="-122"/>
              <a:ea typeface="黑体" panose="02010609060101010101" charset="-122"/>
            </a:endParaRPr>
          </a:p>
        </p:txBody>
      </p:sp>
      <p:sp>
        <p:nvSpPr>
          <p:cNvPr id="4" name="文本框 3"/>
          <p:cNvSpPr txBox="1"/>
          <p:nvPr/>
        </p:nvSpPr>
        <p:spPr>
          <a:xfrm>
            <a:off x="479425" y="1089025"/>
            <a:ext cx="2849880" cy="521970"/>
          </a:xfrm>
          <a:prstGeom prst="rect">
            <a:avLst/>
          </a:prstGeom>
          <a:noFill/>
        </p:spPr>
        <p:txBody>
          <a:bodyPr wrap="none" rtlCol="0">
            <a:spAutoFit/>
          </a:bodyPr>
          <a:p>
            <a:r>
              <a:rPr lang="en-US" altLang="zh-CN" sz="2800">
                <a:latin typeface="黑体" panose="02010609060101010101" charset="-122"/>
                <a:ea typeface="黑体" panose="02010609060101010101" charset="-122"/>
                <a:cs typeface="黑体" panose="02010609060101010101" charset="-122"/>
              </a:rPr>
              <a:t>19</a:t>
            </a:r>
            <a:r>
              <a:rPr lang="zh-CN" altLang="en-US" sz="2800">
                <a:latin typeface="黑体" panose="02010609060101010101" charset="-122"/>
                <a:ea typeface="黑体" panose="02010609060101010101" charset="-122"/>
                <a:cs typeface="黑体" panose="02010609060101010101" charset="-122"/>
              </a:rPr>
              <a:t>物联网技术</a:t>
            </a:r>
            <a:r>
              <a:rPr lang="en-US" altLang="zh-CN" sz="2800">
                <a:latin typeface="黑体" panose="02010609060101010101" charset="-122"/>
                <a:ea typeface="黑体" panose="02010609060101010101" charset="-122"/>
                <a:cs typeface="黑体" panose="02010609060101010101" charset="-122"/>
              </a:rPr>
              <a:t>1</a:t>
            </a:r>
            <a:r>
              <a:rPr lang="zh-CN" altLang="en-US" sz="2800">
                <a:latin typeface="黑体" panose="02010609060101010101" charset="-122"/>
                <a:ea typeface="黑体" panose="02010609060101010101" charset="-122"/>
                <a:cs typeface="黑体" panose="02010609060101010101" charset="-122"/>
              </a:rPr>
              <a:t>班</a:t>
            </a:r>
            <a:endParaRPr lang="zh-CN" altLang="en-US" sz="2800">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191135" y="1824355"/>
            <a:ext cx="3611880" cy="398780"/>
          </a:xfrm>
          <a:prstGeom prst="rect">
            <a:avLst/>
          </a:prstGeom>
          <a:noFill/>
        </p:spPr>
        <p:txBody>
          <a:bodyPr wrap="none" rtlCol="0">
            <a:spAutoFit/>
          </a:bodyPr>
          <a:p>
            <a:r>
              <a:rPr lang="zh-CN" altLang="en-US" sz="2000">
                <a:latin typeface="黑体" panose="02010609060101010101" charset="-122"/>
                <a:ea typeface="黑体" panose="02010609060101010101" charset="-122"/>
                <a:cs typeface="黑体" panose="02010609060101010101" charset="-122"/>
              </a:rPr>
              <a:t>基于</a:t>
            </a:r>
            <a:r>
              <a:rPr lang="en-US" altLang="zh-CN" sz="2000">
                <a:latin typeface="黑体" panose="02010609060101010101" charset="-122"/>
                <a:ea typeface="黑体" panose="02010609060101010101" charset="-122"/>
                <a:cs typeface="黑体" panose="02010609060101010101" charset="-122"/>
              </a:rPr>
              <a:t>STM32</a:t>
            </a:r>
            <a:r>
              <a:rPr lang="zh-CN" altLang="en-US" sz="2000">
                <a:latin typeface="黑体" panose="02010609060101010101" charset="-122"/>
                <a:ea typeface="黑体" panose="02010609060101010101" charset="-122"/>
                <a:cs typeface="黑体" panose="02010609060101010101" charset="-122"/>
              </a:rPr>
              <a:t>的环境检测功能设计</a:t>
            </a:r>
            <a:endParaRPr lang="zh-CN" altLang="en-US" sz="2000">
              <a:latin typeface="黑体" panose="02010609060101010101" charset="-122"/>
              <a:ea typeface="黑体" panose="02010609060101010101" charset="-122"/>
              <a:cs typeface="黑体" panose="02010609060101010101" charset="-122"/>
            </a:endParaRPr>
          </a:p>
        </p:txBody>
      </p:sp>
      <p:sp>
        <p:nvSpPr>
          <p:cNvPr id="7" name="文本框 6"/>
          <p:cNvSpPr txBox="1"/>
          <p:nvPr/>
        </p:nvSpPr>
        <p:spPr>
          <a:xfrm>
            <a:off x="191135" y="4653280"/>
            <a:ext cx="1833880" cy="398780"/>
          </a:xfrm>
          <a:prstGeom prst="rect">
            <a:avLst/>
          </a:prstGeom>
          <a:noFill/>
        </p:spPr>
        <p:txBody>
          <a:bodyPr wrap="none" rtlCol="0">
            <a:spAutoFit/>
          </a:bodyPr>
          <a:p>
            <a:pPr algn="ctr"/>
            <a:r>
              <a:rPr lang="en-US" altLang="zh-CN" sz="2000">
                <a:latin typeface="黑体" panose="02010609060101010101" charset="-122"/>
                <a:ea typeface="黑体" panose="02010609060101010101" charset="-122"/>
                <a:cs typeface="黑体" panose="02010609060101010101" charset="-122"/>
              </a:rPr>
              <a:t>2022</a:t>
            </a:r>
            <a:r>
              <a:rPr lang="zh-CN" altLang="en-US" sz="2000">
                <a:latin typeface="黑体" panose="02010609060101010101" charset="-122"/>
                <a:ea typeface="黑体" panose="02010609060101010101" charset="-122"/>
                <a:cs typeface="黑体" panose="02010609060101010101" charset="-122"/>
              </a:rPr>
              <a:t>年</a:t>
            </a:r>
            <a:r>
              <a:rPr lang="en-US" altLang="zh-CN" sz="2000">
                <a:latin typeface="黑体" panose="02010609060101010101" charset="-122"/>
                <a:ea typeface="黑体" panose="02010609060101010101" charset="-122"/>
                <a:cs typeface="黑体" panose="02010609060101010101" charset="-122"/>
              </a:rPr>
              <a:t>5</a:t>
            </a:r>
            <a:r>
              <a:rPr lang="zh-CN" altLang="en-US" sz="2000">
                <a:latin typeface="黑体" panose="02010609060101010101" charset="-122"/>
                <a:ea typeface="黑体" panose="02010609060101010101" charset="-122"/>
                <a:cs typeface="黑体" panose="02010609060101010101" charset="-122"/>
              </a:rPr>
              <a:t>月</a:t>
            </a:r>
            <a:r>
              <a:rPr lang="en-US" altLang="zh-CN" sz="2000">
                <a:latin typeface="黑体" panose="02010609060101010101" charset="-122"/>
                <a:ea typeface="黑体" panose="02010609060101010101" charset="-122"/>
                <a:cs typeface="黑体" panose="02010609060101010101" charset="-122"/>
              </a:rPr>
              <a:t>17</a:t>
            </a:r>
            <a:r>
              <a:rPr lang="zh-CN" altLang="en-US" sz="2000">
                <a:latin typeface="黑体" panose="02010609060101010101" charset="-122"/>
                <a:ea typeface="黑体" panose="02010609060101010101" charset="-122"/>
                <a:cs typeface="黑体" panose="02010609060101010101" charset="-122"/>
              </a:rPr>
              <a:t>号</a:t>
            </a:r>
            <a:endParaRPr lang="zh-CN" altLang="en-US" sz="2000">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63750" y="837565"/>
            <a:ext cx="3720465" cy="1007745"/>
          </a:xfrm>
        </p:spPr>
        <p:txBody>
          <a:bodyPr/>
          <a:p>
            <a:r>
              <a:rPr lang="en-US" altLang="zh-CN" sz="2400">
                <a:latin typeface="黑体" panose="02010609060101010101" charset="-122"/>
                <a:ea typeface="黑体" panose="02010609060101010101" charset="-122"/>
                <a:cs typeface="黑体" panose="02010609060101010101" charset="-122"/>
                <a:sym typeface="+mn-ea"/>
              </a:rPr>
              <a:t>STM32F103RC开发板</a:t>
            </a:r>
            <a:r>
              <a:rPr lang="zh-CN" altLang="en-US" sz="2400">
                <a:latin typeface="黑体" panose="02010609060101010101" charset="-122"/>
                <a:ea typeface="黑体" panose="02010609060101010101" charset="-122"/>
                <a:cs typeface="黑体" panose="02010609060101010101" charset="-122"/>
                <a:sym typeface="+mn-ea"/>
              </a:rPr>
              <a:t>原理图</a:t>
            </a:r>
            <a:endParaRPr lang="en-US" altLang="zh-CN"/>
          </a:p>
        </p:txBody>
      </p:sp>
      <p:pic>
        <p:nvPicPr>
          <p:cNvPr id="32" name="图片 25"/>
          <p:cNvPicPr>
            <a:picLocks noChangeAspect="1"/>
          </p:cNvPicPr>
          <p:nvPr/>
        </p:nvPicPr>
        <p:blipFill>
          <a:blip r:embed="rId1"/>
          <a:stretch>
            <a:fillRect/>
          </a:stretch>
        </p:blipFill>
        <p:spPr>
          <a:xfrm>
            <a:off x="1271588" y="1845310"/>
            <a:ext cx="5399405" cy="3802380"/>
          </a:xfrm>
          <a:prstGeom prst="rect">
            <a:avLst/>
          </a:prstGeom>
          <a:noFill/>
          <a:ln>
            <a:noFill/>
          </a:ln>
        </p:spPr>
      </p:pic>
      <p:sp>
        <p:nvSpPr>
          <p:cNvPr id="4" name="矩形 3"/>
          <p:cNvSpPr/>
          <p:nvPr/>
        </p:nvSpPr>
        <p:spPr>
          <a:xfrm>
            <a:off x="0" y="-99378"/>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HK"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33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200150"/>
          </a:xfrm>
          <a:prstGeom prst="rect">
            <a:avLst/>
          </a:prstGeom>
          <a:noFill/>
        </p:spPr>
        <p:txBody>
          <a:bodyPr>
            <a:spAutoFit/>
          </a:bodyPr>
          <a:lstStyle/>
          <a:p>
            <a:pPr>
              <a:defRPr/>
            </a:pPr>
            <a:r>
              <a:rPr lang="zh-CN" altLang="en-US" sz="7200" b="1" spc="300" dirty="0">
                <a:solidFill>
                  <a:schemeClr val="bg1"/>
                </a:solidFill>
                <a:latin typeface="微软雅黑" panose="020B0503020204020204" pitchFamily="34" charset="-122"/>
                <a:ea typeface="微软雅黑" panose="020B0503020204020204" pitchFamily="34" charset="-122"/>
              </a:rPr>
              <a:t>研究结果</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1"/>
          <p:cNvGrpSpPr/>
          <p:nvPr/>
        </p:nvGrpSpPr>
        <p:grpSpPr bwMode="auto">
          <a:xfrm>
            <a:off x="-24130" y="-99378"/>
            <a:ext cx="12192000" cy="792163"/>
            <a:chOff x="0" y="-100013"/>
            <a:chExt cx="12192000" cy="792163"/>
          </a:xfrm>
        </p:grpSpPr>
        <p:sp>
          <p:nvSpPr>
            <p:cNvPr id="3" name="矩形 2"/>
            <p:cNvSpPr/>
            <p:nvPr/>
          </p:nvSpPr>
          <p:spPr>
            <a:xfrm>
              <a:off x="0" y="-100013"/>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5" name="文本框 4"/>
            <p:cNvSpPr txBox="1"/>
            <p:nvPr/>
          </p:nvSpPr>
          <p:spPr>
            <a:xfrm>
              <a:off x="407988" y="79375"/>
              <a:ext cx="1657350" cy="460375"/>
            </a:xfrm>
            <a:prstGeom prst="rect">
              <a:avLst/>
            </a:prstGeom>
            <a:noFill/>
          </p:spPr>
          <p:txBody>
            <a:bodyPr>
              <a:spAutoFit/>
            </a:bodyPr>
            <a:lstStyle/>
            <a:p>
              <a:pPr>
                <a:defRPr/>
              </a:pPr>
              <a:endParaRPr lang="zh-HK" altLang="en-US" sz="2400" spc="3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43868" y="64770"/>
              <a:ext cx="1563687" cy="460375"/>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tx1"/>
                  </a:solidFill>
                  <a:effectLst/>
                </a:rPr>
                <a:t>研究结果</a:t>
              </a:r>
              <a:endParaRPr lang="zh-CN" altLang="en-US" dirty="0">
                <a:solidFill>
                  <a:schemeClr val="tx1"/>
                </a:solidFill>
                <a:effectLst/>
              </a:endParaRPr>
            </a:p>
          </p:txBody>
        </p:sp>
      </p:grpSp>
      <p:pic>
        <p:nvPicPr>
          <p:cNvPr id="2" name="图片 1"/>
          <p:cNvPicPr>
            <a:picLocks noChangeAspect="1"/>
          </p:cNvPicPr>
          <p:nvPr/>
        </p:nvPicPr>
        <p:blipFill>
          <a:blip r:embed="rId1"/>
          <a:stretch>
            <a:fillRect/>
          </a:stretch>
        </p:blipFill>
        <p:spPr>
          <a:xfrm>
            <a:off x="2207260" y="1196340"/>
            <a:ext cx="7315200" cy="44348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0" y="0"/>
            <a:ext cx="12192000" cy="68580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411"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200150"/>
          </a:xfrm>
          <a:prstGeom prst="rect">
            <a:avLst/>
          </a:prstGeom>
          <a:noFill/>
        </p:spPr>
        <p:txBody>
          <a:bodyPr>
            <a:spAutoFit/>
          </a:bodyPr>
          <a:lstStyle/>
          <a:p>
            <a:pPr>
              <a:defRPr/>
            </a:pPr>
            <a:r>
              <a:rPr lang="zh-CN" altLang="en-US" sz="7200" b="1" spc="300" dirty="0">
                <a:solidFill>
                  <a:schemeClr val="bg1"/>
                </a:solidFill>
                <a:latin typeface="微软雅黑" panose="020B0503020204020204" pitchFamily="34" charset="-122"/>
                <a:ea typeface="微软雅黑" panose="020B0503020204020204" pitchFamily="34" charset="-122"/>
              </a:rPr>
              <a:t>问题讨论</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79425" y="1412875"/>
            <a:ext cx="6875780" cy="1630045"/>
          </a:xfrm>
          <a:prstGeom prst="rect">
            <a:avLst/>
          </a:prstGeom>
          <a:noFill/>
          <a:ln w="9525">
            <a:noFill/>
          </a:ln>
        </p:spPr>
        <p:txBody>
          <a:bodyPr wrap="square">
            <a:spAutoFit/>
          </a:bodyPr>
          <a:p>
            <a:pPr marL="0" indent="0"/>
            <a:r>
              <a:rPr lang="zh-CN" sz="2000" b="0">
                <a:ea typeface="宋体" panose="02010600030101010101" pitchFamily="2" charset="-122"/>
              </a:rPr>
              <a:t>1.代码烧录软件波特率设置参数与源代码不同步，导致出现乱码现象，经过更正，两边都应该设置波特率为115200。2.oled屏幕出现花屏现象，经过软件和硬件调试，以及翻阅资料，寻找师生帮助，需改变接线，OLED屏片选控制线应该改为接GND线，原接</a:t>
            </a:r>
            <a:r>
              <a:rPr lang="en-US" sz="2000" b="0">
                <a:latin typeface="宋体" panose="02010600030101010101" pitchFamily="2" charset="-122"/>
                <a:ea typeface="宋体" panose="02010600030101010101" pitchFamily="2" charset="-122"/>
              </a:rPr>
              <a:t>	</a:t>
            </a:r>
            <a:r>
              <a:rPr lang="zh-CN" sz="2000" b="0">
                <a:ea typeface="宋体" panose="02010600030101010101" pitchFamily="2" charset="-122"/>
              </a:rPr>
              <a:t>PB12。</a:t>
            </a:r>
            <a:endParaRPr lang="zh-CN" altLang="en-US" sz="2000"/>
          </a:p>
        </p:txBody>
      </p:sp>
      <p:sp>
        <p:nvSpPr>
          <p:cNvPr id="5" name="文本框 4"/>
          <p:cNvSpPr txBox="1"/>
          <p:nvPr/>
        </p:nvSpPr>
        <p:spPr>
          <a:xfrm>
            <a:off x="551815" y="1044575"/>
            <a:ext cx="1427480" cy="398780"/>
          </a:xfrm>
          <a:prstGeom prst="rect">
            <a:avLst/>
          </a:prstGeom>
          <a:noFill/>
        </p:spPr>
        <p:txBody>
          <a:bodyPr wrap="none" rtlCol="0">
            <a:spAutoFit/>
          </a:bodyPr>
          <a:p>
            <a:r>
              <a:rPr lang="zh-CN" altLang="en-US" sz="2000">
                <a:latin typeface="黑体" panose="02010609060101010101" charset="-122"/>
                <a:ea typeface="黑体" panose="02010609060101010101" charset="-122"/>
              </a:rPr>
              <a:t>问题描述</a:t>
            </a:r>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945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200150"/>
          </a:xfrm>
          <a:prstGeom prst="rect">
            <a:avLst/>
          </a:prstGeom>
          <a:noFill/>
        </p:spPr>
        <p:txBody>
          <a:bodyPr>
            <a:spAutoFit/>
          </a:bodyPr>
          <a:lstStyle/>
          <a:p>
            <a:pPr>
              <a:defRPr/>
            </a:pPr>
            <a:r>
              <a:rPr lang="zh-CN" altLang="en-US" sz="7200" b="1" spc="300" dirty="0">
                <a:solidFill>
                  <a:schemeClr val="bg1"/>
                </a:solidFill>
                <a:latin typeface="微软雅黑" panose="020B0503020204020204" pitchFamily="34" charset="-122"/>
                <a:ea typeface="微软雅黑" panose="020B0503020204020204" pitchFamily="34" charset="-122"/>
              </a:rPr>
              <a:t>论文总结</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altLang="en-US"/>
              <a:t>通过对stm32的学习，从没有基础的小白到能发现问题，分析问题，解决问题的入门新手，在这次毕业设计中很好的锻炼到了自己的能力，发现不足之处，发现了学习的方法，遇到问题多思考问题的来源，从多方面来解决，开拓自己的思维，掌握更多的解决方法以及学习方法。</a:t>
            </a:r>
            <a:endParaRPr lang="zh-CN" altLang="en-US"/>
          </a:p>
          <a:p>
            <a:r>
              <a:rPr lang="zh-CN" altLang="en-US"/>
              <a:t>还学会了如何对代码进行调试，从结果分析现象，遇到bug进行分析处理，与人交流难题，虚心请教不懂的地方。</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329565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 name="椭圆 99"/>
          <p:cNvSpPr/>
          <p:nvPr/>
        </p:nvSpPr>
        <p:spPr>
          <a:xfrm>
            <a:off x="4734939" y="2694939"/>
            <a:ext cx="1310909" cy="1310909"/>
          </a:xfrm>
          <a:prstGeom prst="ellipse">
            <a:avLst/>
          </a:prstGeom>
          <a:solidFill>
            <a:srgbClr val="F1F1F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谢</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2" name="椭圆 101"/>
          <p:cNvSpPr/>
          <p:nvPr/>
        </p:nvSpPr>
        <p:spPr>
          <a:xfrm>
            <a:off x="6138412"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谢</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3" name="椭圆 102"/>
          <p:cNvSpPr/>
          <p:nvPr/>
        </p:nvSpPr>
        <p:spPr>
          <a:xfrm>
            <a:off x="7541885"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指</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4" name="椭圆 103"/>
          <p:cNvSpPr/>
          <p:nvPr/>
        </p:nvSpPr>
        <p:spPr>
          <a:xfrm>
            <a:off x="8945358" y="2694939"/>
            <a:ext cx="1310909" cy="1310909"/>
          </a:xfrm>
          <a:prstGeom prst="ellipse">
            <a:avLst/>
          </a:prstGeom>
          <a:solidFill>
            <a:schemeClr val="bg1"/>
          </a:solidFill>
          <a:ln w="25400">
            <a:gradFill flip="none" rotWithShape="1">
              <a:gsLst>
                <a:gs pos="0">
                  <a:schemeClr val="bg1">
                    <a:lumMod val="100000"/>
                  </a:schemeClr>
                </a:gs>
                <a:gs pos="100000">
                  <a:schemeClr val="bg1">
                    <a:lumMod val="85000"/>
                  </a:schemeClr>
                </a:gs>
              </a:gsLst>
              <a:lin ang="2700000" scaled="1"/>
              <a:tileRect/>
            </a:gra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6600" dirty="0">
                <a:solidFill>
                  <a:srgbClr val="01ACBE"/>
                </a:solidFill>
                <a:latin typeface="微软雅黑" panose="020B0503020204020204" pitchFamily="34" charset="-122"/>
                <a:ea typeface="微软雅黑" panose="020B0503020204020204" pitchFamily="34" charset="-122"/>
              </a:rPr>
              <a:t>导</a:t>
            </a:r>
            <a:endParaRPr lang="zh-CN" altLang="en-US" sz="6600" dirty="0">
              <a:solidFill>
                <a:srgbClr val="01ACBE"/>
              </a:solidFill>
              <a:latin typeface="微软雅黑" panose="020B0503020204020204" pitchFamily="34" charset="-122"/>
              <a:ea typeface="微软雅黑" panose="020B0503020204020204" pitchFamily="34" charset="-122"/>
            </a:endParaRPr>
          </a:p>
        </p:txBody>
      </p:sp>
      <p:sp>
        <p:nvSpPr>
          <p:cNvPr id="107" name="圆角矩形 106"/>
          <p:cNvSpPr/>
          <p:nvPr/>
        </p:nvSpPr>
        <p:spPr>
          <a:xfrm>
            <a:off x="4871864" y="4537327"/>
            <a:ext cx="5184576" cy="619865"/>
          </a:xfrm>
          <a:prstGeom prst="roundRect">
            <a:avLst>
              <a:gd name="adj" fmla="val 50000"/>
            </a:avLst>
          </a:prstGeom>
          <a:solidFill>
            <a:srgbClr val="01ACBE"/>
          </a:solidFill>
          <a:ln w="15875">
            <a:gradFill>
              <a:gsLst>
                <a:gs pos="0">
                  <a:srgbClr val="F3F3F3"/>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latin typeface="微软雅黑 Light" panose="020B0502040204020203" pitchFamily="34" charset="-122"/>
                <a:ea typeface="微软雅黑 Light" panose="020B0502040204020203" pitchFamily="34" charset="-122"/>
              </a:rPr>
              <a:t>答辩人：何越辉  指导老师：</a:t>
            </a:r>
            <a:r>
              <a:rPr lang="zh-CN" altLang="en-US" sz="2400" dirty="0">
                <a:latin typeface="微软雅黑 Light" panose="020B0502040204020203" pitchFamily="34" charset="-122"/>
                <a:ea typeface="微软雅黑 Light" panose="020B0502040204020203" pitchFamily="34" charset="-122"/>
              </a:rPr>
              <a:t>梁飞燕</a:t>
            </a:r>
            <a:endParaRPr lang="zh-CN" altLang="en-US" sz="2400" dirty="0">
              <a:latin typeface="微软雅黑 Light" panose="020B0502040204020203" pitchFamily="34" charset="-122"/>
              <a:ea typeface="微软雅黑 Light" panose="020B0502040204020203" pitchFamily="34" charset="-122"/>
            </a:endParaRPr>
          </a:p>
        </p:txBody>
      </p:sp>
      <p:pic>
        <p:nvPicPr>
          <p:cNvPr id="61443" name="图片 2" descr="3ff0420e24d9908543f03ee7c071edb"/>
          <p:cNvPicPr>
            <a:picLocks noChangeAspect="1"/>
          </p:cNvPicPr>
          <p:nvPr>
            <p:custDataLst>
              <p:tags r:id="rId1"/>
            </p:custDataLst>
          </p:nvPr>
        </p:nvPicPr>
        <p:blipFill>
          <a:blip r:embed="rId2"/>
          <a:stretch>
            <a:fillRect/>
          </a:stretch>
        </p:blipFill>
        <p:spPr>
          <a:xfrm>
            <a:off x="3905568" y="548640"/>
            <a:ext cx="7116762" cy="174625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443706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74" name="组合 73"/>
          <p:cNvGrpSpPr/>
          <p:nvPr/>
        </p:nvGrpSpPr>
        <p:grpSpPr>
          <a:xfrm>
            <a:off x="1270998" y="2551113"/>
            <a:ext cx="2458629" cy="2458629"/>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076" name="文本框 2"/>
          <p:cNvSpPr txBox="1">
            <a:spLocks noChangeArrowheads="1"/>
          </p:cNvSpPr>
          <p:nvPr/>
        </p:nvSpPr>
        <p:spPr bwMode="auto">
          <a:xfrm>
            <a:off x="1992313" y="2892425"/>
            <a:ext cx="10160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dist">
              <a:lnSpc>
                <a:spcPct val="100000"/>
              </a:lnSpc>
              <a:spcBef>
                <a:spcPct val="0"/>
              </a:spcBef>
              <a:buFontTx/>
              <a:buNone/>
            </a:pPr>
            <a:r>
              <a:rPr lang="zh-CN" altLang="en-US" sz="5400">
                <a:solidFill>
                  <a:srgbClr val="029BAB"/>
                </a:solidFill>
                <a:latin typeface="微软雅黑" panose="020B0503020204020204" pitchFamily="34" charset="-122"/>
                <a:ea typeface="微软雅黑" panose="020B0503020204020204" pitchFamily="34" charset="-122"/>
              </a:rPr>
              <a:t>目录</a:t>
            </a:r>
            <a:endParaRPr lang="zh-CN" altLang="en-US" sz="5400">
              <a:solidFill>
                <a:srgbClr val="029BAB"/>
              </a:solidFill>
              <a:latin typeface="微软雅黑" panose="020B0503020204020204" pitchFamily="34" charset="-122"/>
              <a:ea typeface="微软雅黑" panose="020B0503020204020204" pitchFamily="34" charset="-122"/>
            </a:endParaRPr>
          </a:p>
        </p:txBody>
      </p:sp>
      <p:grpSp>
        <p:nvGrpSpPr>
          <p:cNvPr id="3077" name="组合 1"/>
          <p:cNvGrpSpPr/>
          <p:nvPr/>
        </p:nvGrpSpPr>
        <p:grpSpPr bwMode="auto">
          <a:xfrm>
            <a:off x="4554538" y="2119313"/>
            <a:ext cx="5895975" cy="521970"/>
            <a:chOff x="4554376" y="2118975"/>
            <a:chExt cx="5895380" cy="521971"/>
          </a:xfrm>
        </p:grpSpPr>
        <p:sp>
          <p:nvSpPr>
            <p:cNvPr id="57" name="文本框 56"/>
            <p:cNvSpPr txBox="1"/>
            <p:nvPr/>
          </p:nvSpPr>
          <p:spPr bwMode="auto">
            <a:xfrm>
              <a:off x="4554376" y="2118975"/>
              <a:ext cx="2777845" cy="521971"/>
            </a:xfrm>
            <a:prstGeom prst="rect">
              <a:avLst/>
            </a:prstGeom>
            <a:noFill/>
          </p:spPr>
          <p:txBody>
            <a:bodyPr>
              <a:spAutoFit/>
            </a:bodyPr>
            <a:lstStyle/>
            <a:p>
              <a:pPr>
                <a:defRPr/>
              </a:pPr>
              <a:r>
                <a:rPr lang="zh-CN" altLang="en-US" sz="2800" b="1" spc="300" dirty="0">
                  <a:solidFill>
                    <a:schemeClr val="bg1"/>
                  </a:solidFill>
                  <a:latin typeface="微软雅黑" panose="020B0503020204020204" pitchFamily="34" charset="-122"/>
                  <a:ea typeface="微软雅黑" panose="020B0503020204020204" pitchFamily="34" charset="-122"/>
                </a:rPr>
                <a:t>一、设计背景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bwMode="auto">
            <a:xfrm>
              <a:off x="7671911" y="2118975"/>
              <a:ext cx="2777845" cy="521971"/>
            </a:xfrm>
            <a:prstGeom prst="rect">
              <a:avLst/>
            </a:prstGeom>
            <a:noFill/>
          </p:spPr>
          <p:txBody>
            <a:bodyPr>
              <a:spAutoFit/>
            </a:bodyPr>
            <a:lstStyle/>
            <a:p>
              <a:pPr>
                <a:defRPr/>
              </a:pPr>
              <a:r>
                <a:rPr lang="zh-CN" altLang="en-US" sz="2800" b="1" spc="300" dirty="0">
                  <a:solidFill>
                    <a:schemeClr val="bg1"/>
                  </a:solidFill>
                  <a:latin typeface="微软雅黑" panose="020B0503020204020204" pitchFamily="34" charset="-122"/>
                  <a:ea typeface="微软雅黑" panose="020B0503020204020204" pitchFamily="34" charset="-122"/>
                </a:rPr>
                <a:t>二、硬件</a:t>
              </a:r>
              <a:r>
                <a:rPr lang="zh-CN" altLang="en-US" sz="2800" b="1" spc="300" dirty="0">
                  <a:solidFill>
                    <a:schemeClr val="bg1"/>
                  </a:solidFill>
                  <a:latin typeface="微软雅黑" panose="020B0503020204020204" pitchFamily="34" charset="-122"/>
                  <a:ea typeface="微软雅黑" panose="020B0503020204020204" pitchFamily="34" charset="-122"/>
                </a:rPr>
                <a:t>选材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grpSp>
      <p:grpSp>
        <p:nvGrpSpPr>
          <p:cNvPr id="3078" name="组合 2"/>
          <p:cNvGrpSpPr/>
          <p:nvPr/>
        </p:nvGrpSpPr>
        <p:grpSpPr bwMode="auto">
          <a:xfrm>
            <a:off x="4554538" y="3319463"/>
            <a:ext cx="5915025" cy="550545"/>
            <a:chOff x="4554375" y="3116104"/>
            <a:chExt cx="5915958" cy="549442"/>
          </a:xfrm>
        </p:grpSpPr>
        <p:sp>
          <p:nvSpPr>
            <p:cNvPr id="59" name="文本框 58"/>
            <p:cNvSpPr txBox="1"/>
            <p:nvPr/>
          </p:nvSpPr>
          <p:spPr bwMode="auto">
            <a:xfrm>
              <a:off x="4554375" y="3144622"/>
              <a:ext cx="2778563" cy="520924"/>
            </a:xfrm>
            <a:prstGeom prst="rect">
              <a:avLst/>
            </a:prstGeom>
            <a:noFill/>
          </p:spPr>
          <p:txBody>
            <a:bodyPr>
              <a:spAutoFit/>
            </a:bodyPr>
            <a:lstStyle/>
            <a:p>
              <a:pPr>
                <a:defRPr/>
              </a:pPr>
              <a:r>
                <a:rPr lang="zh-CN" altLang="en-US" sz="2800" b="1" spc="300" dirty="0">
                  <a:solidFill>
                    <a:schemeClr val="bg1"/>
                  </a:solidFill>
                  <a:latin typeface="微软雅黑" panose="020B0503020204020204" pitchFamily="34" charset="-122"/>
                  <a:ea typeface="微软雅黑" panose="020B0503020204020204" pitchFamily="34" charset="-122"/>
                </a:rPr>
                <a:t>三、实现</a:t>
              </a:r>
              <a:r>
                <a:rPr lang="zh-CN" altLang="en-US" sz="2800" b="1" spc="300" dirty="0">
                  <a:solidFill>
                    <a:schemeClr val="bg1"/>
                  </a:solidFill>
                  <a:latin typeface="微软雅黑" panose="020B0503020204020204" pitchFamily="34" charset="-122"/>
                  <a:ea typeface="微软雅黑" panose="020B0503020204020204" pitchFamily="34" charset="-122"/>
                </a:rPr>
                <a:t>过程</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bwMode="auto">
            <a:xfrm>
              <a:off x="7691770" y="3116104"/>
              <a:ext cx="2778563" cy="524409"/>
            </a:xfrm>
            <a:prstGeom prst="rect">
              <a:avLst/>
            </a:prstGeom>
            <a:noFill/>
          </p:spPr>
          <p:txBody>
            <a:bodyPr>
              <a:spAutoFit/>
            </a:bodyPr>
            <a:lstStyle/>
            <a:p>
              <a:pPr>
                <a:defRPr/>
              </a:pPr>
              <a:r>
                <a:rPr lang="zh-CN" altLang="en-US" sz="2800" b="1" spc="300" dirty="0">
                  <a:solidFill>
                    <a:schemeClr val="bg1"/>
                  </a:solidFill>
                  <a:latin typeface="微软雅黑" panose="020B0503020204020204" pitchFamily="34" charset="-122"/>
                  <a:ea typeface="微软雅黑" panose="020B0503020204020204" pitchFamily="34" charset="-122"/>
                </a:rPr>
                <a:t>四、研究结果</a:t>
              </a:r>
              <a:endParaRPr lang="zh-HK" altLang="en-US" sz="2800" b="1" spc="300" dirty="0">
                <a:solidFill>
                  <a:schemeClr val="bg1"/>
                </a:solidFill>
                <a:latin typeface="微软雅黑" panose="020B0503020204020204" pitchFamily="34" charset="-122"/>
                <a:ea typeface="微软雅黑" panose="020B0503020204020204" pitchFamily="34" charset="-122"/>
              </a:endParaRPr>
            </a:p>
          </p:txBody>
        </p:sp>
      </p:grpSp>
      <p:grpSp>
        <p:nvGrpSpPr>
          <p:cNvPr id="3079" name="组合 3"/>
          <p:cNvGrpSpPr/>
          <p:nvPr/>
        </p:nvGrpSpPr>
        <p:grpSpPr bwMode="auto">
          <a:xfrm>
            <a:off x="4554538" y="4579938"/>
            <a:ext cx="5895975" cy="523875"/>
            <a:chOff x="4583832" y="4579706"/>
            <a:chExt cx="5895379" cy="523876"/>
          </a:xfrm>
        </p:grpSpPr>
        <p:sp>
          <p:nvSpPr>
            <p:cNvPr id="61" name="文本框 60"/>
            <p:cNvSpPr txBox="1"/>
            <p:nvPr/>
          </p:nvSpPr>
          <p:spPr bwMode="auto">
            <a:xfrm>
              <a:off x="4583832" y="4579706"/>
              <a:ext cx="2777844" cy="523876"/>
            </a:xfrm>
            <a:prstGeom prst="rect">
              <a:avLst/>
            </a:prstGeom>
            <a:noFill/>
          </p:spPr>
          <p:txBody>
            <a:bodyPr>
              <a:spAutoFit/>
            </a:bodyPr>
            <a:lstStyle/>
            <a:p>
              <a:pPr>
                <a:defRPr/>
              </a:pPr>
              <a:r>
                <a:rPr lang="zh-CN" altLang="en-US" sz="2800" b="1" spc="300" dirty="0">
                  <a:solidFill>
                    <a:srgbClr val="666666"/>
                  </a:solidFill>
                  <a:latin typeface="微软雅黑" panose="020B0503020204020204" pitchFamily="34" charset="-122"/>
                  <a:ea typeface="微软雅黑" panose="020B0503020204020204" pitchFamily="34" charset="-122"/>
                </a:rPr>
                <a:t>五、问题讨论</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62" name="文本框 61"/>
            <p:cNvSpPr txBox="1"/>
            <p:nvPr/>
          </p:nvSpPr>
          <p:spPr bwMode="auto">
            <a:xfrm>
              <a:off x="7701367" y="4579706"/>
              <a:ext cx="2777844" cy="523876"/>
            </a:xfrm>
            <a:prstGeom prst="rect">
              <a:avLst/>
            </a:prstGeom>
            <a:noFill/>
          </p:spPr>
          <p:txBody>
            <a:bodyPr>
              <a:spAutoFit/>
            </a:bodyPr>
            <a:lstStyle/>
            <a:p>
              <a:pPr>
                <a:defRPr/>
              </a:pPr>
              <a:r>
                <a:rPr lang="zh-CN" altLang="en-US" sz="2800" b="1" spc="300" dirty="0">
                  <a:solidFill>
                    <a:srgbClr val="666666"/>
                  </a:solidFill>
                  <a:latin typeface="微软雅黑" panose="020B0503020204020204" pitchFamily="34" charset="-122"/>
                  <a:ea typeface="微软雅黑" panose="020B0503020204020204" pitchFamily="34" charset="-122"/>
                </a:rPr>
                <a:t>六、论文总结</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099"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198880"/>
          </a:xfrm>
          <a:prstGeom prst="rect">
            <a:avLst/>
          </a:prstGeom>
          <a:noFill/>
        </p:spPr>
        <p:txBody>
          <a:bodyPr>
            <a:spAutoFit/>
          </a:bodyPr>
          <a:lstStyle/>
          <a:p>
            <a:pPr>
              <a:defRPr/>
            </a:pPr>
            <a:r>
              <a:rPr lang="zh-CN" altLang="zh-HK" sz="7200" b="1" spc="300" dirty="0">
                <a:solidFill>
                  <a:schemeClr val="bg1"/>
                </a:solidFill>
                <a:latin typeface="微软雅黑" panose="020B0503020204020204" pitchFamily="34" charset="-122"/>
                <a:ea typeface="微软雅黑" panose="020B0503020204020204" pitchFamily="34" charset="-122"/>
              </a:rPr>
              <a:t>设计</a:t>
            </a:r>
            <a:r>
              <a:rPr lang="zh-CN" altLang="zh-HK" sz="7200" b="1" spc="300" dirty="0">
                <a:solidFill>
                  <a:schemeClr val="bg1"/>
                </a:solidFill>
                <a:latin typeface="微软雅黑" panose="020B0503020204020204" pitchFamily="34" charset="-122"/>
                <a:ea typeface="微软雅黑" panose="020B0503020204020204" pitchFamily="34" charset="-122"/>
              </a:rPr>
              <a:t>背景</a:t>
            </a:r>
            <a:endParaRPr lang="zh-CN" altLang="zh-HK"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0013"/>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2" name="文本框 1"/>
          <p:cNvSpPr txBox="1"/>
          <p:nvPr/>
        </p:nvSpPr>
        <p:spPr>
          <a:xfrm>
            <a:off x="4872355" y="66040"/>
            <a:ext cx="1402080" cy="460375"/>
          </a:xfrm>
          <a:prstGeom prst="rect">
            <a:avLst/>
          </a:prstGeom>
          <a:noFill/>
        </p:spPr>
        <p:txBody>
          <a:bodyPr wrap="none" rtlCol="0">
            <a:spAutoFit/>
          </a:bodyPr>
          <a:p>
            <a:pPr algn="ctr"/>
            <a:r>
              <a:rPr lang="zh-CN" altLang="en-US" sz="2400">
                <a:latin typeface="黑体" panose="02010609060101010101" charset="-122"/>
                <a:ea typeface="黑体" panose="02010609060101010101" charset="-122"/>
              </a:rPr>
              <a:t>设计背景</a:t>
            </a:r>
            <a:endParaRPr lang="zh-CN" altLang="en-US" sz="2400">
              <a:latin typeface="黑体" panose="02010609060101010101" charset="-122"/>
              <a:ea typeface="黑体" panose="02010609060101010101" charset="-122"/>
            </a:endParaRPr>
          </a:p>
        </p:txBody>
      </p:sp>
      <p:sp>
        <p:nvSpPr>
          <p:cNvPr id="13" name="文本框 12"/>
          <p:cNvSpPr txBox="1"/>
          <p:nvPr/>
        </p:nvSpPr>
        <p:spPr>
          <a:xfrm>
            <a:off x="1127760" y="836930"/>
            <a:ext cx="8412480" cy="1753235"/>
          </a:xfrm>
          <a:prstGeom prst="rect">
            <a:avLst/>
          </a:prstGeom>
          <a:noFill/>
        </p:spPr>
        <p:txBody>
          <a:bodyPr wrap="none" rtlCol="0">
            <a:spAutoFit/>
          </a:bodyPr>
          <a:p>
            <a:r>
              <a:rPr lang="en-US" altLang="zh-CN"/>
              <a:t>      </a:t>
            </a:r>
            <a:r>
              <a:rPr lang="zh-CN" altLang="en-US"/>
              <a:t>温度与湿度对人体来说，是相对来说比较敏感的，温度的高低和湿度大小，</a:t>
            </a:r>
            <a:endParaRPr lang="zh-CN" altLang="en-US"/>
          </a:p>
          <a:p>
            <a:r>
              <a:rPr lang="zh-CN" altLang="en-US"/>
              <a:t>是最直接能反馈到每一个人身上</a:t>
            </a:r>
            <a:r>
              <a:rPr lang="zh-CN" altLang="en-US"/>
              <a:t>的。而可以直观的看到温度和湿度，就能很</a:t>
            </a:r>
            <a:endParaRPr lang="zh-CN" altLang="en-US"/>
          </a:p>
          <a:p>
            <a:r>
              <a:rPr lang="zh-CN" altLang="en-US"/>
              <a:t>好作出相应的处理，比如温室培养植物，就可以通过观察温湿度和变化，从而</a:t>
            </a:r>
            <a:endParaRPr lang="zh-CN" altLang="en-US"/>
          </a:p>
          <a:p>
            <a:r>
              <a:rPr lang="zh-CN" altLang="en-US"/>
              <a:t>调整植物所需要的适应温湿度，在室内也可以通过观察温湿度的数值，可以使</a:t>
            </a:r>
            <a:r>
              <a:rPr lang="zh-CN" altLang="en-US"/>
              <a:t>用</a:t>
            </a:r>
            <a:endParaRPr lang="zh-CN" altLang="en-US"/>
          </a:p>
          <a:p>
            <a:r>
              <a:rPr lang="zh-CN" altLang="en-US"/>
              <a:t>加速器加大环境的湿度，或者开空调降温，以此类推，生活需要观察温湿度的</a:t>
            </a:r>
            <a:r>
              <a:rPr lang="zh-CN" altLang="en-US"/>
              <a:t>场景</a:t>
            </a:r>
            <a:endParaRPr lang="zh-CN" altLang="en-US"/>
          </a:p>
          <a:p>
            <a:r>
              <a:rPr lang="zh-CN" altLang="en-US"/>
              <a:t>还有很多，如下方</a:t>
            </a:r>
            <a:r>
              <a:rPr lang="zh-CN" altLang="en-US"/>
              <a:t>举例。</a:t>
            </a:r>
            <a:endParaRPr lang="zh-CN" altLang="en-US"/>
          </a:p>
        </p:txBody>
      </p:sp>
      <p:sp>
        <p:nvSpPr>
          <p:cNvPr id="14" name="文本框 13"/>
          <p:cNvSpPr txBox="1"/>
          <p:nvPr/>
        </p:nvSpPr>
        <p:spPr>
          <a:xfrm>
            <a:off x="1127760" y="2637155"/>
            <a:ext cx="8560435" cy="2061210"/>
          </a:xfrm>
          <a:prstGeom prst="rect">
            <a:avLst/>
          </a:prstGeom>
          <a:noFill/>
        </p:spPr>
        <p:txBody>
          <a:bodyPr wrap="square" rtlCol="0">
            <a:spAutoFit/>
          </a:bodyPr>
          <a:p>
            <a:pPr algn="l"/>
            <a:r>
              <a:rPr lang="en-US" altLang="zh-CN" sz="1600"/>
              <a:t>         </a:t>
            </a:r>
            <a:r>
              <a:rPr lang="zh-CN" altLang="en-US" sz="1600"/>
              <a:t>1.计算机机房:温湿度监测系统可以监测机房是否保持在一个恒定的温度范围内,能够有效避免温度突然变化,为数据处理中心机房造成的损失。</a:t>
            </a:r>
            <a:endParaRPr lang="zh-CN" altLang="en-US" sz="1600"/>
          </a:p>
          <a:p>
            <a:pPr algn="l"/>
            <a:r>
              <a:rPr lang="en-US" altLang="zh-CN" sz="1600"/>
              <a:t>         </a:t>
            </a:r>
            <a:r>
              <a:rPr lang="zh-CN" altLang="en-US" sz="1600"/>
              <a:t>2.药品保障:药品保存必须按照相应的温湿度进行控制以保证医药器械和药品的安全可靠,</a:t>
            </a:r>
            <a:endParaRPr lang="zh-CN" altLang="en-US" sz="1600"/>
          </a:p>
          <a:p>
            <a:pPr algn="l"/>
            <a:r>
              <a:rPr lang="zh-CN" altLang="en-US" sz="1600"/>
              <a:t>温湿度监测系统可以有效的监测药品的存储温度。</a:t>
            </a:r>
            <a:endParaRPr lang="zh-CN" altLang="en-US" sz="1600"/>
          </a:p>
          <a:p>
            <a:pPr algn="l"/>
            <a:r>
              <a:rPr lang="en-US" altLang="zh-CN" sz="1600"/>
              <a:t>         </a:t>
            </a:r>
            <a:r>
              <a:rPr lang="zh-CN" altLang="en-US" sz="1600"/>
              <a:t>3.图书管理:该系统能对图书馆内温湿度进行实时监测,当监测点温湿度超过标准值时,系统发出的报警信息,及时采取有效措施,杜绝图书资料因温湿度环境受损的隐患。</a:t>
            </a:r>
            <a:endParaRPr lang="zh-CN" altLang="en-US" sz="1600"/>
          </a:p>
          <a:p>
            <a:pPr algn="l"/>
            <a:r>
              <a:rPr lang="en-US" altLang="zh-CN" sz="1600"/>
              <a:t>         </a:t>
            </a:r>
            <a:r>
              <a:rPr lang="zh-CN" altLang="en-US" sz="1600"/>
              <a:t>4.冷链运输:温湿度对于冷链运输来说是至关重要的一环,温湿度的不良变化会造成货品量变化。应用温湿度监测系统有利于相关人员对货仓温湿度进行及时的监测和控制</a:t>
            </a:r>
            <a:endParaRPr lang="zh-CN" alt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14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198880"/>
          </a:xfrm>
          <a:prstGeom prst="rect">
            <a:avLst/>
          </a:prstGeom>
          <a:noFill/>
        </p:spPr>
        <p:txBody>
          <a:bodyPr>
            <a:spAutoFit/>
          </a:bodyPr>
          <a:lstStyle/>
          <a:p>
            <a:pPr>
              <a:defRPr/>
            </a:pPr>
            <a:r>
              <a:rPr lang="zh-CN" altLang="en-US" sz="7200" b="1" spc="300" dirty="0">
                <a:solidFill>
                  <a:schemeClr val="bg1"/>
                </a:solidFill>
                <a:latin typeface="微软雅黑" panose="020B0503020204020204" pitchFamily="34" charset="-122"/>
                <a:ea typeface="微软雅黑" panose="020B0503020204020204" pitchFamily="34" charset="-122"/>
              </a:rPr>
              <a:t>硬件</a:t>
            </a:r>
            <a:r>
              <a:rPr lang="zh-CN" altLang="en-US" sz="7200" b="1" spc="300" dirty="0">
                <a:solidFill>
                  <a:schemeClr val="bg1"/>
                </a:solidFill>
                <a:latin typeface="微软雅黑" panose="020B0503020204020204" pitchFamily="34" charset="-122"/>
                <a:ea typeface="微软雅黑" panose="020B0503020204020204" pitchFamily="34" charset="-122"/>
              </a:rPr>
              <a:t>选材</a:t>
            </a:r>
            <a:endParaRPr lang="zh-CN" altLang="en-US"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81250" y="84138"/>
            <a:ext cx="151288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5" name="文本框 4"/>
          <p:cNvSpPr txBox="1"/>
          <p:nvPr/>
        </p:nvSpPr>
        <p:spPr>
          <a:xfrm>
            <a:off x="407988" y="79375"/>
            <a:ext cx="1657350" cy="461963"/>
          </a:xfrm>
          <a:prstGeom prst="rect">
            <a:avLst/>
          </a:prstGeom>
          <a:noFill/>
        </p:spPr>
        <p:txBody>
          <a:bodyPr>
            <a:spAutoFit/>
          </a:bodyPr>
          <a:lstStyle/>
          <a:p>
            <a:pPr>
              <a:defRPr/>
            </a:pPr>
            <a:r>
              <a:rPr lang="zh-CN" altLang="en-US" sz="2400" spc="300" dirty="0">
                <a:solidFill>
                  <a:schemeClr val="bg1"/>
                </a:solidFill>
                <a:latin typeface="微软雅黑" panose="020B0503020204020204" pitchFamily="34" charset="-122"/>
                <a:ea typeface="微软雅黑" panose="020B0503020204020204" pitchFamily="34" charset="-122"/>
              </a:rPr>
              <a:t>论文绪论</a:t>
            </a:r>
            <a:endParaRPr lang="zh-HK" altLang="en-US" sz="2400" spc="3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08213" y="71438"/>
            <a:ext cx="0" cy="461962"/>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62425" y="57150"/>
            <a:ext cx="1633538"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研究方法</a:t>
            </a:r>
            <a:endParaRPr lang="zh-HK" altLang="en-US" dirty="0">
              <a:solidFill>
                <a:schemeClr val="bg1"/>
              </a:solidFill>
            </a:endParaRPr>
          </a:p>
        </p:txBody>
      </p:sp>
      <p:sp>
        <p:nvSpPr>
          <p:cNvPr id="9" name="文本框 8"/>
          <p:cNvSpPr txBox="1"/>
          <p:nvPr/>
        </p:nvSpPr>
        <p:spPr>
          <a:xfrm>
            <a:off x="5935663" y="92075"/>
            <a:ext cx="1563687"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研究结果</a:t>
            </a:r>
            <a:endParaRPr lang="zh-HK" altLang="en-US" dirty="0">
              <a:solidFill>
                <a:schemeClr val="bg1"/>
              </a:solidFill>
            </a:endParaRPr>
          </a:p>
        </p:txBody>
      </p:sp>
      <p:sp>
        <p:nvSpPr>
          <p:cNvPr id="10" name="文本框 9"/>
          <p:cNvSpPr txBox="1"/>
          <p:nvPr/>
        </p:nvSpPr>
        <p:spPr>
          <a:xfrm>
            <a:off x="7642225" y="92075"/>
            <a:ext cx="1633538"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问题讨论</a:t>
            </a:r>
            <a:endParaRPr lang="zh-HK" altLang="en-US" dirty="0">
              <a:solidFill>
                <a:schemeClr val="bg1"/>
              </a:solidFill>
            </a:endParaRPr>
          </a:p>
        </p:txBody>
      </p:sp>
      <p:sp>
        <p:nvSpPr>
          <p:cNvPr id="11" name="文本框 10"/>
          <p:cNvSpPr txBox="1"/>
          <p:nvPr/>
        </p:nvSpPr>
        <p:spPr>
          <a:xfrm>
            <a:off x="9418638" y="92075"/>
            <a:ext cx="1743075"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论文总结</a:t>
            </a:r>
            <a:endParaRPr lang="zh-HK" altLang="en-US" dirty="0">
              <a:solidFill>
                <a:schemeClr val="bg1"/>
              </a:solidFill>
            </a:endParaRPr>
          </a:p>
        </p:txBody>
      </p:sp>
      <p:cxnSp>
        <p:nvCxnSpPr>
          <p:cNvPr id="20" name="直接连接符 19"/>
          <p:cNvCxnSpPr/>
          <p:nvPr/>
        </p:nvCxnSpPr>
        <p:spPr>
          <a:xfrm>
            <a:off x="4037013" y="92075"/>
            <a:ext cx="0" cy="461963"/>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95963" y="92075"/>
            <a:ext cx="0" cy="461963"/>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35863" y="76200"/>
            <a:ext cx="0" cy="460375"/>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97988" y="96838"/>
            <a:ext cx="0" cy="461962"/>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379663" y="79375"/>
            <a:ext cx="1638300" cy="460375"/>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t>硬件</a:t>
            </a:r>
            <a:r>
              <a:rPr lang="zh-CN" altLang="en-US" dirty="0"/>
              <a:t>选材</a:t>
            </a:r>
            <a:endParaRPr lang="zh-CN" altLang="en-US" dirty="0"/>
          </a:p>
        </p:txBody>
      </p:sp>
      <p:sp>
        <p:nvSpPr>
          <p:cNvPr id="12" name="矩形 11"/>
          <p:cNvSpPr/>
          <p:nvPr/>
        </p:nvSpPr>
        <p:spPr>
          <a:xfrm>
            <a:off x="0" y="-100013"/>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b="1"/>
          </a:p>
        </p:txBody>
      </p:sp>
      <p:sp>
        <p:nvSpPr>
          <p:cNvPr id="13" name="文本框 12"/>
          <p:cNvSpPr txBox="1"/>
          <p:nvPr/>
        </p:nvSpPr>
        <p:spPr>
          <a:xfrm>
            <a:off x="4727893" y="44450"/>
            <a:ext cx="1639887" cy="460375"/>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b="1" dirty="0">
                <a:solidFill>
                  <a:schemeClr val="bg1"/>
                </a:solidFill>
                <a:sym typeface="+mn-ea"/>
              </a:rPr>
              <a:t>硬件</a:t>
            </a:r>
            <a:r>
              <a:rPr lang="zh-CN" altLang="en-US" b="1" dirty="0">
                <a:solidFill>
                  <a:schemeClr val="bg1"/>
                </a:solidFill>
                <a:sym typeface="+mn-ea"/>
              </a:rPr>
              <a:t>选材</a:t>
            </a:r>
            <a:endParaRPr lang="zh-CN" altLang="en-US" b="1" dirty="0">
              <a:solidFill>
                <a:schemeClr val="bg1"/>
              </a:solidFill>
              <a:sym typeface="+mn-ea"/>
            </a:endParaRPr>
          </a:p>
        </p:txBody>
      </p:sp>
      <p:pic>
        <p:nvPicPr>
          <p:cNvPr id="27" name="图片 21" descr="IMG_256"/>
          <p:cNvPicPr>
            <a:picLocks noChangeAspect="1"/>
          </p:cNvPicPr>
          <p:nvPr/>
        </p:nvPicPr>
        <p:blipFill>
          <a:blip r:embed="rId1"/>
          <a:stretch>
            <a:fillRect/>
          </a:stretch>
        </p:blipFill>
        <p:spPr>
          <a:xfrm>
            <a:off x="767080" y="1124585"/>
            <a:ext cx="3198495" cy="3198495"/>
          </a:xfrm>
          <a:prstGeom prst="rect">
            <a:avLst/>
          </a:prstGeom>
          <a:noFill/>
          <a:ln w="9525">
            <a:noFill/>
          </a:ln>
        </p:spPr>
      </p:pic>
      <p:pic>
        <p:nvPicPr>
          <p:cNvPr id="15" name="图片 26"/>
          <p:cNvPicPr>
            <a:picLocks noChangeAspect="1"/>
          </p:cNvPicPr>
          <p:nvPr/>
        </p:nvPicPr>
        <p:blipFill>
          <a:blip r:embed="rId2"/>
          <a:stretch>
            <a:fillRect/>
          </a:stretch>
        </p:blipFill>
        <p:spPr>
          <a:xfrm>
            <a:off x="5520055" y="692785"/>
            <a:ext cx="3459480" cy="3649980"/>
          </a:xfrm>
          <a:prstGeom prst="rect">
            <a:avLst/>
          </a:prstGeom>
          <a:noFill/>
          <a:ln>
            <a:noFill/>
          </a:ln>
        </p:spPr>
      </p:pic>
      <p:sp>
        <p:nvSpPr>
          <p:cNvPr id="16" name="文本框 15"/>
          <p:cNvSpPr txBox="1"/>
          <p:nvPr/>
        </p:nvSpPr>
        <p:spPr>
          <a:xfrm>
            <a:off x="6147435" y="4516120"/>
            <a:ext cx="2204085" cy="368300"/>
          </a:xfrm>
          <a:prstGeom prst="rect">
            <a:avLst/>
          </a:prstGeom>
          <a:noFill/>
        </p:spPr>
        <p:txBody>
          <a:bodyPr wrap="none" rtlCol="0">
            <a:spAutoFit/>
          </a:bodyPr>
          <a:p>
            <a:pPr algn="l"/>
            <a:r>
              <a:rPr lang="en-US" altLang="zh-CN"/>
              <a:t>STM32F103RC开发板</a:t>
            </a:r>
            <a:endParaRPr lang="en-US" altLang="zh-CN"/>
          </a:p>
        </p:txBody>
      </p:sp>
      <p:sp>
        <p:nvSpPr>
          <p:cNvPr id="17" name="文本框 16"/>
          <p:cNvSpPr txBox="1"/>
          <p:nvPr/>
        </p:nvSpPr>
        <p:spPr>
          <a:xfrm>
            <a:off x="1638935" y="4509135"/>
            <a:ext cx="1139190" cy="368300"/>
          </a:xfrm>
          <a:prstGeom prst="rect">
            <a:avLst/>
          </a:prstGeom>
          <a:noFill/>
        </p:spPr>
        <p:txBody>
          <a:bodyPr wrap="none" rtlCol="0">
            <a:spAutoFit/>
          </a:bodyPr>
          <a:p>
            <a:r>
              <a:rPr lang="en-US" altLang="zh-CN"/>
              <a:t>OLED</a:t>
            </a:r>
            <a:r>
              <a:rPr lang="zh-CN" altLang="en-US"/>
              <a:t>屏幕</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3"/>
            <a:ext cx="12192000" cy="6958013"/>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6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2024063"/>
            <a:ext cx="38481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5664200" y="2636838"/>
            <a:ext cx="4021138" cy="1198880"/>
          </a:xfrm>
          <a:prstGeom prst="rect">
            <a:avLst/>
          </a:prstGeom>
          <a:noFill/>
        </p:spPr>
        <p:txBody>
          <a:bodyPr>
            <a:spAutoFit/>
          </a:bodyPr>
          <a:lstStyle/>
          <a:p>
            <a:pPr>
              <a:defRPr/>
            </a:pPr>
            <a:r>
              <a:rPr lang="zh-CN" altLang="en-US" sz="7200" b="1" spc="300" dirty="0">
                <a:solidFill>
                  <a:schemeClr val="bg1"/>
                </a:solidFill>
                <a:latin typeface="微软雅黑" panose="020B0503020204020204" pitchFamily="34" charset="-122"/>
                <a:ea typeface="微软雅黑" panose="020B0503020204020204" pitchFamily="34" charset="-122"/>
              </a:rPr>
              <a:t>实现</a:t>
            </a:r>
            <a:r>
              <a:rPr lang="zh-CN" altLang="en-US" sz="7200" b="1" spc="300" dirty="0">
                <a:solidFill>
                  <a:schemeClr val="bg1"/>
                </a:solidFill>
                <a:latin typeface="微软雅黑" panose="020B0503020204020204" pitchFamily="34" charset="-122"/>
                <a:ea typeface="微软雅黑" panose="020B0503020204020204" pitchFamily="34" charset="-122"/>
              </a:rPr>
              <a:t>过程</a:t>
            </a:r>
            <a:endParaRPr lang="zh-CN" altLang="en-US" sz="72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378"/>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8" name="文本框 7"/>
          <p:cNvSpPr txBox="1"/>
          <p:nvPr/>
        </p:nvSpPr>
        <p:spPr>
          <a:xfrm>
            <a:off x="4008120" y="64770"/>
            <a:ext cx="1633538" cy="460375"/>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实现</a:t>
            </a:r>
            <a:r>
              <a:rPr lang="zh-CN" altLang="en-US"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过程</a:t>
            </a:r>
            <a:endParaRPr lang="zh-CN" altLang="en-US"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12305" name="文本框 17"/>
          <p:cNvSpPr txBox="1">
            <a:spLocks noChangeArrowheads="1"/>
          </p:cNvSpPr>
          <p:nvPr/>
        </p:nvSpPr>
        <p:spPr bwMode="auto">
          <a:xfrm>
            <a:off x="6588125" y="2328863"/>
            <a:ext cx="795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3200">
                <a:solidFill>
                  <a:schemeClr val="bg1"/>
                </a:solidFill>
              </a:rPr>
              <a:t>02</a:t>
            </a:r>
            <a:endParaRPr lang="zh-CN" altLang="en-US" sz="3200">
              <a:solidFill>
                <a:schemeClr val="bg1"/>
              </a:solidFill>
            </a:endParaRPr>
          </a:p>
        </p:txBody>
      </p:sp>
      <p:grpSp>
        <p:nvGrpSpPr>
          <p:cNvPr id="26" name="组合 25"/>
          <p:cNvGrpSpPr/>
          <p:nvPr/>
        </p:nvGrpSpPr>
        <p:grpSpPr>
          <a:xfrm>
            <a:off x="6725904" y="2952546"/>
            <a:ext cx="384349" cy="431255"/>
            <a:chOff x="3199776" y="780891"/>
            <a:chExt cx="470261" cy="527652"/>
          </a:xfrm>
          <a:solidFill>
            <a:schemeClr val="bg1"/>
          </a:solidFill>
        </p:grpSpPr>
        <p:sp>
          <p:nvSpPr>
            <p:cNvPr id="85"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rgbClr val="000000"/>
                </a:solidFill>
              </a:endParaRPr>
            </a:p>
          </p:txBody>
        </p:sp>
        <p:sp>
          <p:nvSpPr>
            <p:cNvPr id="86"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rgbClr val="000000"/>
                </a:solidFill>
              </a:endParaRPr>
            </a:p>
          </p:txBody>
        </p:sp>
        <p:sp>
          <p:nvSpPr>
            <p:cNvPr id="87"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rgbClr val="000000"/>
                </a:solidFill>
              </a:endParaRPr>
            </a:p>
          </p:txBody>
        </p:sp>
        <p:sp>
          <p:nvSpPr>
            <p:cNvPr id="88"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rgbClr val="000000"/>
                </a:solidFill>
              </a:endParaRPr>
            </a:p>
          </p:txBody>
        </p:sp>
      </p:grpSp>
      <p:sp>
        <p:nvSpPr>
          <p:cNvPr id="2" name="文本框 1"/>
          <p:cNvSpPr txBox="1"/>
          <p:nvPr/>
        </p:nvSpPr>
        <p:spPr>
          <a:xfrm>
            <a:off x="5232400" y="1673860"/>
            <a:ext cx="2098675" cy="368300"/>
          </a:xfrm>
          <a:prstGeom prst="rect">
            <a:avLst/>
          </a:prstGeom>
          <a:noFill/>
        </p:spPr>
        <p:txBody>
          <a:bodyPr wrap="none" rtlCol="0">
            <a:spAutoFit/>
          </a:bodyPr>
          <a:p>
            <a:pPr algn="l"/>
            <a:r>
              <a:rPr lang="zh-CN" altLang="en-US"/>
              <a:t>代码开发平台：keil</a:t>
            </a:r>
            <a:endParaRPr lang="zh-CN" altLang="en-US"/>
          </a:p>
        </p:txBody>
      </p:sp>
      <p:sp>
        <p:nvSpPr>
          <p:cNvPr id="13" name="文本框 12"/>
          <p:cNvSpPr txBox="1"/>
          <p:nvPr/>
        </p:nvSpPr>
        <p:spPr>
          <a:xfrm>
            <a:off x="911860" y="1700530"/>
            <a:ext cx="1987550" cy="368300"/>
          </a:xfrm>
          <a:prstGeom prst="rect">
            <a:avLst/>
          </a:prstGeom>
          <a:noFill/>
        </p:spPr>
        <p:txBody>
          <a:bodyPr wrap="none" rtlCol="0">
            <a:spAutoFit/>
          </a:bodyPr>
          <a:p>
            <a:pPr algn="l"/>
            <a:r>
              <a:rPr lang="zh-CN" altLang="en-US">
                <a:sym typeface="+mn-ea"/>
              </a:rPr>
              <a:t>烧录软件：mcuisp</a:t>
            </a:r>
            <a:endParaRPr lang="zh-CN" altLang="en-US">
              <a:sym typeface="+mn-ea"/>
            </a:endParaRPr>
          </a:p>
        </p:txBody>
      </p:sp>
      <p:pic>
        <p:nvPicPr>
          <p:cNvPr id="34" name="图片 27"/>
          <p:cNvPicPr>
            <a:picLocks noChangeAspect="1"/>
          </p:cNvPicPr>
          <p:nvPr/>
        </p:nvPicPr>
        <p:blipFill>
          <a:blip r:embed="rId1"/>
          <a:stretch>
            <a:fillRect/>
          </a:stretch>
        </p:blipFill>
        <p:spPr>
          <a:xfrm>
            <a:off x="623570" y="2204720"/>
            <a:ext cx="3467735" cy="2153920"/>
          </a:xfrm>
          <a:prstGeom prst="rect">
            <a:avLst/>
          </a:prstGeom>
          <a:noFill/>
          <a:ln>
            <a:noFill/>
          </a:ln>
        </p:spPr>
      </p:pic>
      <p:pic>
        <p:nvPicPr>
          <p:cNvPr id="35" name="图片 28"/>
          <p:cNvPicPr>
            <a:picLocks noChangeAspect="1"/>
          </p:cNvPicPr>
          <p:nvPr/>
        </p:nvPicPr>
        <p:blipFill>
          <a:blip r:embed="rId2"/>
          <a:stretch>
            <a:fillRect/>
          </a:stretch>
        </p:blipFill>
        <p:spPr>
          <a:xfrm>
            <a:off x="4584065" y="2179955"/>
            <a:ext cx="3460750" cy="22028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0520" y="79058"/>
            <a:ext cx="151288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9" name="文本框 8"/>
          <p:cNvSpPr txBox="1"/>
          <p:nvPr/>
        </p:nvSpPr>
        <p:spPr>
          <a:xfrm>
            <a:off x="5935663" y="92075"/>
            <a:ext cx="1563687"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研究结果</a:t>
            </a:r>
            <a:endParaRPr lang="zh-HK" altLang="en-US" dirty="0">
              <a:solidFill>
                <a:schemeClr val="bg1"/>
              </a:solidFill>
            </a:endParaRPr>
          </a:p>
        </p:txBody>
      </p:sp>
      <p:sp>
        <p:nvSpPr>
          <p:cNvPr id="10" name="文本框 9"/>
          <p:cNvSpPr txBox="1"/>
          <p:nvPr/>
        </p:nvSpPr>
        <p:spPr>
          <a:xfrm>
            <a:off x="7642225" y="92075"/>
            <a:ext cx="1633538"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问题讨论</a:t>
            </a:r>
            <a:endParaRPr lang="zh-HK" altLang="en-US" dirty="0">
              <a:solidFill>
                <a:schemeClr val="bg1"/>
              </a:solidFill>
            </a:endParaRPr>
          </a:p>
        </p:txBody>
      </p:sp>
      <p:sp>
        <p:nvSpPr>
          <p:cNvPr id="11" name="文本框 10"/>
          <p:cNvSpPr txBox="1"/>
          <p:nvPr/>
        </p:nvSpPr>
        <p:spPr>
          <a:xfrm>
            <a:off x="9418638" y="92075"/>
            <a:ext cx="1743075"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论文总结</a:t>
            </a:r>
            <a:endParaRPr lang="zh-HK" altLang="en-US" dirty="0">
              <a:solidFill>
                <a:schemeClr val="bg1"/>
              </a:solidFill>
            </a:endParaRPr>
          </a:p>
        </p:txBody>
      </p:sp>
      <p:cxnSp>
        <p:nvCxnSpPr>
          <p:cNvPr id="20" name="直接连接符 19"/>
          <p:cNvCxnSpPr/>
          <p:nvPr/>
        </p:nvCxnSpPr>
        <p:spPr>
          <a:xfrm>
            <a:off x="4037013" y="92075"/>
            <a:ext cx="0" cy="461963"/>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95963" y="92075"/>
            <a:ext cx="0" cy="461963"/>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35863" y="76200"/>
            <a:ext cx="0" cy="460375"/>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297988" y="96838"/>
            <a:ext cx="0" cy="461962"/>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352040" y="1268730"/>
            <a:ext cx="1639888" cy="461963"/>
          </a:xfrm>
          <a:prstGeom prst="rect">
            <a:avLst/>
          </a:prstGeom>
          <a:noFill/>
        </p:spPr>
        <p:txBody>
          <a:bodyPr>
            <a:spAutoFit/>
          </a:bodyPr>
          <a:lstStyle>
            <a:defPPr>
              <a:defRPr lang="en-US"/>
            </a:defPPr>
            <a:lvl1pPr>
              <a:defRPr sz="2400" spc="300">
                <a:solidFill>
                  <a:srgbClr val="666666"/>
                </a:solidFill>
                <a:latin typeface="微软雅黑" panose="020B0503020204020204" pitchFamily="34" charset="-122"/>
                <a:ea typeface="微软雅黑" panose="020B0503020204020204" pitchFamily="34" charset="-122"/>
              </a:defRPr>
            </a:lvl1pPr>
          </a:lstStyle>
          <a:p>
            <a:pPr>
              <a:defRPr/>
            </a:pPr>
            <a:r>
              <a:rPr lang="zh-CN" altLang="en-US" dirty="0">
                <a:solidFill>
                  <a:schemeClr val="bg1"/>
                </a:solidFill>
              </a:rPr>
              <a:t>研究背景</a:t>
            </a:r>
            <a:endParaRPr lang="zh-HK" altLang="en-US" dirty="0">
              <a:solidFill>
                <a:schemeClr val="bg1"/>
              </a:solidFill>
            </a:endParaRPr>
          </a:p>
        </p:txBody>
      </p:sp>
      <p:sp>
        <p:nvSpPr>
          <p:cNvPr id="2" name="矩形 1"/>
          <p:cNvSpPr/>
          <p:nvPr/>
        </p:nvSpPr>
        <p:spPr>
          <a:xfrm>
            <a:off x="0" y="-99378"/>
            <a:ext cx="12192000" cy="792163"/>
          </a:xfrm>
          <a:prstGeom prst="rect">
            <a:avLst/>
          </a:prstGeom>
          <a:solidFill>
            <a:srgbClr val="01ACBE"/>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HK" altLang="en-US"/>
          </a:p>
        </p:txBody>
      </p:sp>
      <p:sp>
        <p:nvSpPr>
          <p:cNvPr id="13" name="文本框 12"/>
          <p:cNvSpPr txBox="1"/>
          <p:nvPr/>
        </p:nvSpPr>
        <p:spPr>
          <a:xfrm>
            <a:off x="4224020" y="66675"/>
            <a:ext cx="1402080" cy="460375"/>
          </a:xfrm>
          <a:prstGeom prst="rect">
            <a:avLst/>
          </a:prstGeom>
          <a:noFill/>
        </p:spPr>
        <p:txBody>
          <a:bodyPr wrap="none" rtlCol="0">
            <a:spAutoFit/>
          </a:bodyPr>
          <a:p>
            <a:r>
              <a:rPr lang="zh-CN" altLang="en-US" sz="2400">
                <a:latin typeface="黑体" panose="02010609060101010101" charset="-122"/>
                <a:ea typeface="黑体" panose="02010609060101010101" charset="-122"/>
              </a:rPr>
              <a:t>实现</a:t>
            </a:r>
            <a:r>
              <a:rPr lang="zh-CN" altLang="en-US" sz="2400">
                <a:latin typeface="黑体" panose="02010609060101010101" charset="-122"/>
                <a:ea typeface="黑体" panose="02010609060101010101" charset="-122"/>
              </a:rPr>
              <a:t>过程</a:t>
            </a:r>
            <a:endParaRPr lang="zh-CN" altLang="en-US" sz="2400">
              <a:latin typeface="黑体" panose="02010609060101010101" charset="-122"/>
              <a:ea typeface="黑体" panose="02010609060101010101" charset="-122"/>
            </a:endParaRPr>
          </a:p>
        </p:txBody>
      </p:sp>
      <p:sp>
        <p:nvSpPr>
          <p:cNvPr id="100" name="文本框 99"/>
          <p:cNvSpPr txBox="1"/>
          <p:nvPr/>
        </p:nvSpPr>
        <p:spPr>
          <a:xfrm>
            <a:off x="407670" y="808038"/>
            <a:ext cx="5080000" cy="1322070"/>
          </a:xfrm>
          <a:prstGeom prst="rect">
            <a:avLst/>
          </a:prstGeom>
          <a:noFill/>
          <a:ln w="9525">
            <a:noFill/>
          </a:ln>
        </p:spPr>
        <p:txBody>
          <a:bodyPr>
            <a:spAutoFit/>
          </a:bodyPr>
          <a:p>
            <a:pPr marL="0" indent="0"/>
            <a:r>
              <a:rPr lang="zh-CN" sz="1600" b="0">
                <a:latin typeface="宋体" panose="02010600030101010101" pitchFamily="2" charset="-122"/>
                <a:ea typeface="宋体" panose="02010600030101010101" pitchFamily="2" charset="-122"/>
                <a:cs typeface="宋体" panose="02010600030101010101" pitchFamily="2" charset="-122"/>
              </a:rPr>
              <a:t>功能实现是基于</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STM32F103RC开发板</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上实现的，</a:t>
            </a:r>
            <a:r>
              <a:rPr lang="zh-CN" sz="1600" b="0">
                <a:latin typeface="宋体" panose="02010600030101010101" pitchFamily="2" charset="-122"/>
                <a:ea typeface="宋体" panose="02010600030101010101" pitchFamily="2" charset="-122"/>
                <a:cs typeface="宋体" panose="02010600030101010101" pitchFamily="2" charset="-122"/>
              </a:rPr>
              <a:t>温湿度的检测是基于IIC传输协议制定的，采用半双工的方式，而显示到oled屏幕的温湿度数值的部分，是基于全双工的spi协议进行完成的。同时还使用串口打印获得的温湿度数值到屏幕上。通过软件</a:t>
            </a:r>
            <a:r>
              <a:rPr lang="en-US" altLang="zh-CN" sz="1600" b="0">
                <a:latin typeface="宋体" panose="02010600030101010101" pitchFamily="2" charset="-122"/>
                <a:ea typeface="宋体" panose="02010600030101010101" pitchFamily="2" charset="-122"/>
                <a:cs typeface="宋体" panose="02010600030101010101" pitchFamily="2" charset="-122"/>
              </a:rPr>
              <a:t>SSCOM</a:t>
            </a:r>
            <a:r>
              <a:rPr lang="zh-CN" altLang="en-US" sz="1600" b="0">
                <a:latin typeface="宋体" panose="02010600030101010101" pitchFamily="2" charset="-122"/>
                <a:ea typeface="宋体" panose="02010600030101010101" pitchFamily="2" charset="-122"/>
                <a:cs typeface="宋体" panose="02010600030101010101" pitchFamily="2" charset="-122"/>
              </a:rPr>
              <a:t>查看。</a:t>
            </a:r>
            <a:endParaRPr lang="zh-CN" altLang="en-US" sz="1600" b="0">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p:cNvPicPr>
          <p:nvPr/>
        </p:nvPicPr>
        <p:blipFill>
          <a:blip r:embed="rId1"/>
          <a:stretch>
            <a:fillRect/>
          </a:stretch>
        </p:blipFill>
        <p:spPr>
          <a:xfrm>
            <a:off x="6528435" y="980440"/>
            <a:ext cx="4652645" cy="407987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2750,&quot;width&quot;:11207.499212598424}"/>
</p:tagLst>
</file>

<file path=ppt/tags/tag2.xml><?xml version="1.0" encoding="utf-8"?>
<p:tagLst xmlns:p="http://schemas.openxmlformats.org/presentationml/2006/main">
  <p:tag name="COMMONDATA" val="eyJoZGlkIjoiMmNmMWZlZTNiMmI4MzVhNzlhNGJkZTllZjU1OWZlOTAifQ=="/>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【框架完整】毕业答辩PPT模板</Template>
  <TotalTime>0</TotalTime>
  <Words>1212</Words>
  <Application>WPS 演示</Application>
  <PresentationFormat>自定义</PresentationFormat>
  <Paragraphs>121</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宋体</vt:lpstr>
      <vt:lpstr>Wingdings</vt:lpstr>
      <vt:lpstr>Calibri</vt:lpstr>
      <vt:lpstr>Calibri Light</vt:lpstr>
      <vt:lpstr>微软雅黑</vt:lpstr>
      <vt:lpstr>微软雅黑 Light</vt:lpstr>
      <vt:lpstr>黑体</vt:lpstr>
      <vt:lpstr>Arial Unicode MS</vt:lpstr>
      <vt:lpstr>等线 Light</vt:lpstr>
      <vt:lpstr>等线</vt:lpstr>
      <vt:lpstr>PMingLiU</vt:lpstr>
      <vt:lpstr>Segoe Print</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STM32F103RC开发板原理图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凌晨一点</cp:lastModifiedBy>
  <cp:revision>11</cp:revision>
  <dcterms:created xsi:type="dcterms:W3CDTF">2016-05-12T05:42:00Z</dcterms:created>
  <dcterms:modified xsi:type="dcterms:W3CDTF">2022-05-19T15:06:43Z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KSORubyTemplateID">
    <vt:lpwstr>8</vt:lpwstr>
  </property>
  <property fmtid="{D5CDD505-2E9C-101B-9397-08002B2CF9AE}" pid="4" name="ICV">
    <vt:lpwstr>DCAEDD3B32664AE090ABDCCE036DDAD6</vt:lpwstr>
  </property>
</Properties>
</file>